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60" r:id="rId2"/>
  </p:sldMasterIdLst>
  <p:notesMasterIdLst>
    <p:notesMasterId r:id="rId32"/>
  </p:notesMasterIdLst>
  <p:handoutMasterIdLst>
    <p:handoutMasterId r:id="rId33"/>
  </p:handoutMasterIdLst>
  <p:sldIdLst>
    <p:sldId id="394" r:id="rId3"/>
    <p:sldId id="513" r:id="rId4"/>
    <p:sldId id="581" r:id="rId5"/>
    <p:sldId id="514" r:id="rId6"/>
    <p:sldId id="580" r:id="rId7"/>
    <p:sldId id="515" r:id="rId8"/>
    <p:sldId id="516" r:id="rId9"/>
    <p:sldId id="517" r:id="rId10"/>
    <p:sldId id="518" r:id="rId11"/>
    <p:sldId id="520" r:id="rId12"/>
    <p:sldId id="568" r:id="rId13"/>
    <p:sldId id="569" r:id="rId14"/>
    <p:sldId id="570" r:id="rId15"/>
    <p:sldId id="571" r:id="rId16"/>
    <p:sldId id="566" r:id="rId17"/>
    <p:sldId id="524" r:id="rId18"/>
    <p:sldId id="525" r:id="rId19"/>
    <p:sldId id="526" r:id="rId20"/>
    <p:sldId id="527" r:id="rId21"/>
    <p:sldId id="528" r:id="rId22"/>
    <p:sldId id="573" r:id="rId23"/>
    <p:sldId id="575" r:id="rId24"/>
    <p:sldId id="574" r:id="rId25"/>
    <p:sldId id="576" r:id="rId26"/>
    <p:sldId id="579" r:id="rId27"/>
    <p:sldId id="578" r:id="rId28"/>
    <p:sldId id="577" r:id="rId29"/>
    <p:sldId id="443" r:id="rId30"/>
    <p:sldId id="393" r:id="rId31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2E002BC-6299-4A27-9520-D28AC90DEE9C}">
          <p14:sldIdLst>
            <p14:sldId id="394"/>
            <p14:sldId id="513"/>
            <p14:sldId id="581"/>
          </p14:sldIdLst>
        </p14:section>
        <p14:section name="Matrices" id="{F16FC455-7B3B-47EB-BF67-427CF3589043}">
          <p14:sldIdLst>
            <p14:sldId id="514"/>
            <p14:sldId id="580"/>
            <p14:sldId id="515"/>
            <p14:sldId id="516"/>
            <p14:sldId id="517"/>
            <p14:sldId id="518"/>
            <p14:sldId id="520"/>
            <p14:sldId id="568"/>
            <p14:sldId id="569"/>
            <p14:sldId id="570"/>
            <p14:sldId id="571"/>
            <p14:sldId id="566"/>
          </p14:sldIdLst>
        </p14:section>
        <p14:section name="Jagged Arrays" id="{CF8A957E-FABF-499C-B45F-534B720C689A}">
          <p14:sldIdLst>
            <p14:sldId id="524"/>
            <p14:sldId id="525"/>
            <p14:sldId id="526"/>
            <p14:sldId id="527"/>
            <p14:sldId id="528"/>
            <p14:sldId id="573"/>
            <p14:sldId id="575"/>
            <p14:sldId id="574"/>
            <p14:sldId id="576"/>
            <p14:sldId id="579"/>
          </p14:sldIdLst>
        </p14:section>
        <p14:section name="Conclusion" id="{7C7B5921-0930-418B-AFCD-D85F06E8424A}">
          <p14:sldIdLst>
            <p14:sldId id="578"/>
            <p14:sldId id="577"/>
            <p14:sldId id="443"/>
            <p14:sldId id="39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8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F7F7F"/>
    <a:srgbClr val="FFFFFF"/>
    <a:srgbClr val="C6C0AA"/>
    <a:srgbClr val="F9F0AB"/>
    <a:srgbClr val="F9E6AB"/>
    <a:srgbClr val="F9FAAB"/>
    <a:srgbClr val="767691"/>
    <a:srgbClr val="7676AA"/>
    <a:srgbClr val="603A14"/>
    <a:srgbClr val="E85C0E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801" autoAdjust="0"/>
    <p:restoredTop sz="94660" autoAdjust="0"/>
  </p:normalViewPr>
  <p:slideViewPr>
    <p:cSldViewPr>
      <p:cViewPr varScale="1">
        <p:scale>
          <a:sx n="88" d="100"/>
          <a:sy n="88" d="100"/>
        </p:scale>
        <p:origin x="274" y="62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commentAuthors" Target="commentAuthor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handoutMaster" Target="handoutMasters/handoutMaster1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notesMaster" Target="notesMasters/notesMaster1.xml"/><Relationship Id="rId37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5/30/2017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5/30/2017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452766D-5988-4A85-9A9D-1504D9E40207}" type="slidenum">
              <a:rPr lang="en-US"/>
              <a:pPr/>
              <a:t>2</a:t>
            </a:fld>
            <a:r>
              <a:rPr lang="en-US" dirty="0"/>
              <a:t>##</a:t>
            </a:r>
          </a:p>
        </p:txBody>
      </p:sp>
      <p:sp>
        <p:nvSpPr>
          <p:cNvPr id="424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24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4140725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AE6441C-A2A6-44F6-90A1-59CE5459EBC2}" type="slidenum">
              <a:rPr lang="en-US"/>
              <a:pPr/>
              <a:t>4</a:t>
            </a:fld>
            <a:r>
              <a:rPr lang="en-US" dirty="0"/>
              <a:t>##</a:t>
            </a:r>
          </a:p>
        </p:txBody>
      </p:sp>
      <p:sp>
        <p:nvSpPr>
          <p:cNvPr id="4915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0873795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02981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BE65B3B-E6E2-4525-8F2E-49AC8F612DB9}" type="slidenum">
              <a:rPr lang="en-US"/>
              <a:pPr/>
              <a:t>26</a:t>
            </a:fld>
            <a:r>
              <a:rPr lang="en-US" dirty="0"/>
              <a:t>##</a:t>
            </a:r>
          </a:p>
        </p:txBody>
      </p:sp>
      <p:sp>
        <p:nvSpPr>
          <p:cNvPr id="435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52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6528361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 smtClean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 smtClean="0">
              <a:solidFill>
                <a:prstClr val="black"/>
              </a:solidFill>
            </a:endParaRPr>
          </a:p>
          <a:p>
            <a:r>
              <a:rPr lang="en-US" sz="1000" dirty="0" smtClean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 smtClean="0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 smtClean="0">
                <a:solidFill>
                  <a:prstClr val="black"/>
                </a:solidFill>
              </a:rPr>
              <a:t> </a:t>
            </a:r>
            <a:r>
              <a:rPr lang="en-US" sz="1000" dirty="0" smtClean="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27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03967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3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9941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3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7620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603A14"/>
                </a:solidFill>
              </a:rPr>
              <a:t>?</a:t>
            </a:r>
            <a:endParaRPr lang="en-US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3" cstate="print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 smtClean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8192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68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softuni.bg/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Compete/Index/599#3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Compete/Index/599#3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Compete/Index/599#3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Compete/Index/599#3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hyperlink" Target="http://www.infragistics.com/" TargetMode="External"/><Relationship Id="rId18" Type="http://schemas.openxmlformats.org/officeDocument/2006/relationships/image" Target="../media/image28.png"/><Relationship Id="rId3" Type="http://schemas.openxmlformats.org/officeDocument/2006/relationships/hyperlink" Target="http://xs-software.com/" TargetMode="External"/><Relationship Id="rId7" Type="http://schemas.openxmlformats.org/officeDocument/2006/relationships/hyperlink" Target="http://smartit.bg/" TargetMode="External"/><Relationship Id="rId12" Type="http://schemas.openxmlformats.org/officeDocument/2006/relationships/image" Target="../media/image25.png"/><Relationship Id="rId17" Type="http://schemas.openxmlformats.org/officeDocument/2006/relationships/hyperlink" Target="http://www.superhosting.bg/" TargetMode="External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.png"/><Relationship Id="rId11" Type="http://schemas.openxmlformats.org/officeDocument/2006/relationships/hyperlink" Target="http://www.indeavr.com/" TargetMode="External"/><Relationship Id="rId5" Type="http://schemas.openxmlformats.org/officeDocument/2006/relationships/hyperlink" Target="http://komfo.com/" TargetMode="External"/><Relationship Id="rId15" Type="http://schemas.openxmlformats.org/officeDocument/2006/relationships/hyperlink" Target="http://netpeak.bg/" TargetMode="External"/><Relationship Id="rId10" Type="http://schemas.openxmlformats.org/officeDocument/2006/relationships/image" Target="../media/image24.png"/><Relationship Id="rId19" Type="http://schemas.openxmlformats.org/officeDocument/2006/relationships/hyperlink" Target="https://softuni.bg/trainings/1633/csharp-advanced-may-2017" TargetMode="External"/><Relationship Id="rId4" Type="http://schemas.openxmlformats.org/officeDocument/2006/relationships/image" Target="../media/image21.png"/><Relationship Id="rId9" Type="http://schemas.openxmlformats.org/officeDocument/2006/relationships/hyperlink" Target="http://www.softwaregroup-bg.com/" TargetMode="External"/><Relationship Id="rId14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creativecommons.org/licenses/by-nc-sa/3.0/deed.en_US" TargetMode="External"/><Relationship Id="rId4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3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31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948025" y="1371600"/>
            <a:ext cx="7618286" cy="1126264"/>
          </a:xfrm>
        </p:spPr>
        <p:txBody>
          <a:bodyPr>
            <a:normAutofit/>
          </a:bodyPr>
          <a:lstStyle/>
          <a:p>
            <a:r>
              <a:rPr lang="en-US" dirty="0" smtClean="0"/>
              <a:t>Multidimensional Arrays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122612" y="2574063"/>
            <a:ext cx="8443700" cy="1157741"/>
          </a:xfrm>
        </p:spPr>
        <p:txBody>
          <a:bodyPr>
            <a:noAutofit/>
          </a:bodyPr>
          <a:lstStyle/>
          <a:p>
            <a:pPr>
              <a:spcAft>
                <a:spcPts val="0"/>
              </a:spcAft>
            </a:pPr>
            <a:r>
              <a:rPr lang="en-US" sz="3000" dirty="0" smtClean="0"/>
              <a:t>Processing Matrices, Jagged Arrays</a:t>
            </a:r>
          </a:p>
        </p:txBody>
      </p:sp>
      <p:pic>
        <p:nvPicPr>
          <p:cNvPr id="102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29726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887144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sp>
        <p:nvSpPr>
          <p:cNvPr id="1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343400"/>
            <a:ext cx="3187613" cy="525135"/>
          </a:xfrm>
        </p:spPr>
        <p:txBody>
          <a:bodyPr/>
          <a:lstStyle/>
          <a:p>
            <a:r>
              <a:rPr lang="en-US" smtClean="0"/>
              <a:t>SoftUni Team</a:t>
            </a:r>
            <a:endParaRPr lang="en-US" dirty="0"/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4813299"/>
            <a:ext cx="3187614" cy="444343"/>
          </a:xfrm>
        </p:spPr>
        <p:txBody>
          <a:bodyPr/>
          <a:lstStyle/>
          <a:p>
            <a:r>
              <a:rPr lang="en-US" smtClean="0"/>
              <a:t>Technical Trainers</a:t>
            </a:r>
            <a:endParaRPr lang="en-US" dirty="0"/>
          </a:p>
        </p:txBody>
      </p:sp>
      <p:sp>
        <p:nvSpPr>
          <p:cNvPr id="19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257800"/>
            <a:ext cx="3187613" cy="363552"/>
          </a:xfrm>
        </p:spPr>
        <p:txBody>
          <a:bodyPr/>
          <a:lstStyle/>
          <a:p>
            <a:r>
              <a:rPr lang="en-US" smtClean="0"/>
              <a:t>Software University</a:t>
            </a:r>
            <a:endParaRPr lang="en-US" dirty="0"/>
          </a:p>
        </p:txBody>
      </p:sp>
      <p:sp>
        <p:nvSpPr>
          <p:cNvPr id="20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598962"/>
            <a:ext cx="3187613" cy="331235"/>
          </a:xfrm>
        </p:spPr>
        <p:txBody>
          <a:bodyPr/>
          <a:lstStyle/>
          <a:p>
            <a:r>
              <a:rPr lang="en-US" smtClean="0">
                <a:hlinkClick r:id="rId6"/>
              </a:rPr>
              <a:t>http://softuni.bg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047" y="3612558"/>
            <a:ext cx="3908254" cy="2198393"/>
          </a:xfrm>
          <a:prstGeom prst="rect">
            <a:avLst/>
          </a:prstGeom>
        </p:spPr>
      </p:pic>
      <p:pic>
        <p:nvPicPr>
          <p:cNvPr id="16" name="Picture 15" descr="http://softuni.b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579812" y="3968769"/>
            <a:ext cx="2133598" cy="2341486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 rot="576164">
            <a:off x="5100463" y="3806199"/>
            <a:ext cx="1494640" cy="7229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rgbClr val="F0A22E">
                      <a:alpha val="40000"/>
                    </a:srgbClr>
                  </a:glow>
                </a:effectLst>
              </a:rPr>
              <a:t>Advanced</a:t>
            </a:r>
          </a:p>
          <a:p>
            <a:pPr algn="ctr">
              <a:lnSpc>
                <a:spcPct val="85000"/>
              </a:lnSpc>
            </a:pPr>
            <a:r>
              <a:rPr lang="en-US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rgbClr val="F0A22E">
                      <a:alpha val="40000"/>
                    </a:srgbClr>
                  </a:glow>
                </a:effectLst>
              </a:rPr>
              <a:t>C#</a:t>
            </a:r>
            <a:endParaRPr lang="en-US" b="1" spc="50" dirty="0">
              <a:ln w="9525" cmpd="sng">
                <a:solidFill>
                  <a:srgbClr val="FFA72A"/>
                </a:solidFill>
                <a:prstDash val="solid"/>
              </a:ln>
              <a:solidFill>
                <a:srgbClr val="FFF0D9"/>
              </a:solidFill>
              <a:effectLst>
                <a:glow rad="38100">
                  <a:srgbClr val="F0A22E">
                    <a:alpha val="40000"/>
                  </a:srgb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4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Printing Matrix – Example</a:t>
            </a:r>
            <a:endParaRPr lang="bg-BG" dirty="0"/>
          </a:p>
        </p:txBody>
      </p:sp>
      <p:sp>
        <p:nvSpPr>
          <p:cNvPr id="447492" name="Rectangle 4"/>
          <p:cNvSpPr>
            <a:spLocks noChangeArrowheads="1"/>
          </p:cNvSpPr>
          <p:nvPr/>
        </p:nvSpPr>
        <p:spPr bwMode="auto">
          <a:xfrm>
            <a:off x="455612" y="1066800"/>
            <a:ext cx="10820400" cy="526297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int[,] matrix = </a:t>
            </a:r>
          </a:p>
          <a:p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{  {  5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, 2, 3, 1 },</a:t>
            </a:r>
          </a:p>
          <a:p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1, 9, 2, 4 },</a:t>
            </a:r>
          </a:p>
          <a:p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9, 8, 6, 11 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} };</a:t>
            </a:r>
            <a:endParaRPr lang="en-US" sz="1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(int 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row = 0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row &lt; matrix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.GetLength(0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row++)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for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(int 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 = 0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 &lt; matrix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.GetLength(1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col++)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{</a:t>
            </a: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Console.Write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("{0} ", matrix[row, col]);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1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Console.WriteLine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6" name="AutoShape 23"/>
          <p:cNvSpPr>
            <a:spLocks noChangeArrowheads="1"/>
          </p:cNvSpPr>
          <p:nvPr/>
        </p:nvSpPr>
        <p:spPr bwMode="auto">
          <a:xfrm>
            <a:off x="8075612" y="1605490"/>
            <a:ext cx="3070504" cy="1012172"/>
          </a:xfrm>
          <a:prstGeom prst="wedgeRoundRectCallout">
            <a:avLst>
              <a:gd name="adj1" fmla="val -83693"/>
              <a:gd name="adj2" fmla="val 79558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Gets length of 0</a:t>
            </a:r>
            <a:r>
              <a:rPr lang="en-US" sz="2500" baseline="30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th</a:t>
            </a:r>
            <a:r>
              <a:rPr lang="en-US" sz="25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dimension (rows)</a:t>
            </a:r>
            <a:endParaRPr lang="bg-BG" sz="25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7" name="AutoShape 23"/>
          <p:cNvSpPr>
            <a:spLocks noChangeArrowheads="1"/>
          </p:cNvSpPr>
          <p:nvPr/>
        </p:nvSpPr>
        <p:spPr bwMode="auto">
          <a:xfrm>
            <a:off x="8231160" y="5261760"/>
            <a:ext cx="3070504" cy="1012172"/>
          </a:xfrm>
          <a:prstGeom prst="wedgeRoundRectCallout">
            <a:avLst>
              <a:gd name="adj1" fmla="val -45798"/>
              <a:gd name="adj2" fmla="val -161015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Gets length of 1</a:t>
            </a:r>
            <a:r>
              <a:rPr lang="en-US" sz="2500" baseline="30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st</a:t>
            </a:r>
            <a:r>
              <a:rPr lang="en-US" sz="25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 dimension (columns)</a:t>
            </a:r>
            <a:endParaRPr lang="bg-BG" sz="25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087969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8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 matrix from the console</a:t>
            </a:r>
          </a:p>
          <a:p>
            <a:r>
              <a:rPr lang="en-US" dirty="0" smtClean="0"/>
              <a:t>Print </a:t>
            </a:r>
            <a:r>
              <a:rPr lang="en-US" dirty="0"/>
              <a:t>number of rows</a:t>
            </a:r>
          </a:p>
          <a:p>
            <a:r>
              <a:rPr lang="en-US" dirty="0"/>
              <a:t>Print number of </a:t>
            </a:r>
            <a:r>
              <a:rPr lang="en-US" dirty="0" smtClean="0"/>
              <a:t>columns</a:t>
            </a:r>
          </a:p>
          <a:p>
            <a:r>
              <a:rPr lang="en-US" dirty="0" smtClean="0"/>
              <a:t>Print the sum of given array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4474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Problem: Sum of All Elements of Matrix</a:t>
            </a:r>
            <a:endParaRPr lang="bg-BG" dirty="0"/>
          </a:p>
        </p:txBody>
      </p:sp>
      <p:grpSp>
        <p:nvGrpSpPr>
          <p:cNvPr id="4" name="Group 3"/>
          <p:cNvGrpSpPr/>
          <p:nvPr/>
        </p:nvGrpSpPr>
        <p:grpSpPr>
          <a:xfrm>
            <a:off x="2132012" y="4114800"/>
            <a:ext cx="7065211" cy="2246769"/>
            <a:chOff x="2132012" y="4267199"/>
            <a:chExt cx="7065211" cy="2246769"/>
          </a:xfrm>
        </p:grpSpPr>
        <p:sp>
          <p:nvSpPr>
            <p:cNvPr id="447492" name="Rectangle 4"/>
            <p:cNvSpPr>
              <a:spLocks noChangeArrowheads="1"/>
            </p:cNvSpPr>
            <p:nvPr/>
          </p:nvSpPr>
          <p:spPr bwMode="auto">
            <a:xfrm>
              <a:off x="2132012" y="4267199"/>
              <a:ext cx="4114800" cy="2246769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sz="2800" b="1" noProof="1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cs typeface="Consolas" panose="020B0609020204030204" pitchFamily="49" charset="0"/>
                </a:rPr>
                <a:t>int</a:t>
              </a:r>
              <a:r>
                <a:rPr lang="en-US" sz="2800" b="1" noProof="1" smtClean="0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cs typeface="Consolas" panose="020B0609020204030204" pitchFamily="49" charset="0"/>
                </a:rPr>
                <a:t>[,] </a:t>
              </a:r>
              <a:r>
                <a:rPr lang="en-US" sz="2800" b="1" noProof="1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cs typeface="Consolas" panose="020B0609020204030204" pitchFamily="49" charset="0"/>
                </a:rPr>
                <a:t>matrix = </a:t>
              </a:r>
              <a:r>
                <a:rPr lang="en-US" sz="2800" b="1" noProof="1" smtClean="0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cs typeface="Consolas" panose="020B0609020204030204" pitchFamily="49" charset="0"/>
                </a:rPr>
                <a:t>{</a:t>
              </a:r>
              <a:endPara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800" b="1" noProof="1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2800" b="1" noProof="1" smtClean="0">
                  <a:solidFill>
                    <a:srgbClr val="F3BE6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{ </a:t>
              </a:r>
              <a:r>
                <a:rPr lang="en-US" sz="2800" b="1" noProof="1">
                  <a:solidFill>
                    <a:srgbClr val="F3BE6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5, 2, 3, 1 },</a:t>
              </a:r>
            </a:p>
            <a:p>
              <a:r>
                <a:rPr lang="en-US" sz="2800" b="1" noProof="1">
                  <a:solidFill>
                    <a:srgbClr val="F3BE6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  </a:t>
              </a:r>
              <a:r>
                <a:rPr lang="en-US" sz="2800" b="1" noProof="1" smtClean="0">
                  <a:solidFill>
                    <a:srgbClr val="F3BE6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{ </a:t>
              </a:r>
              <a:r>
                <a:rPr lang="en-US" sz="2800" b="1" noProof="1">
                  <a:solidFill>
                    <a:srgbClr val="F3BE6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1, 9, 2, 4 },</a:t>
              </a:r>
            </a:p>
            <a:p>
              <a:r>
                <a:rPr lang="en-US" sz="2800" b="1" noProof="1">
                  <a:solidFill>
                    <a:srgbClr val="F3BE6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  </a:t>
              </a:r>
              <a:r>
                <a:rPr lang="en-US" sz="2800" b="1" noProof="1" smtClean="0">
                  <a:solidFill>
                    <a:srgbClr val="F3BE6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{ </a:t>
              </a:r>
              <a:r>
                <a:rPr lang="en-US" sz="2800" b="1" noProof="1">
                  <a:solidFill>
                    <a:srgbClr val="F3BE6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9, 8, 6, 11 }</a:t>
              </a:r>
            </a:p>
            <a:p>
              <a:r>
                <a:rPr lang="en-US" sz="2800" b="1" noProof="1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cs typeface="Consolas" panose="020B0609020204030204" pitchFamily="49" charset="0"/>
                </a:rPr>
                <a:t>};</a:t>
              </a:r>
            </a:p>
          </p:txBody>
        </p:sp>
        <p:sp>
          <p:nvSpPr>
            <p:cNvPr id="6" name="Rectangle 4"/>
            <p:cNvSpPr>
              <a:spLocks noChangeArrowheads="1"/>
            </p:cNvSpPr>
            <p:nvPr/>
          </p:nvSpPr>
          <p:spPr bwMode="auto">
            <a:xfrm>
              <a:off x="8435223" y="4605754"/>
              <a:ext cx="762000" cy="156966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sz="3200" b="1" noProof="1" smtClean="0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cs typeface="Consolas" panose="020B0609020204030204" pitchFamily="49" charset="0"/>
                </a:rPr>
                <a:t>3</a:t>
              </a:r>
            </a:p>
            <a:p>
              <a:r>
                <a:rPr lang="en-US" sz="3200" b="1" noProof="1" smtClean="0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cs typeface="Consolas" panose="020B0609020204030204" pitchFamily="49" charset="0"/>
                </a:rPr>
                <a:t>5</a:t>
              </a:r>
            </a:p>
            <a:p>
              <a:r>
                <a:rPr lang="en-US" sz="3200" b="1" noProof="1" smtClean="0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cs typeface="Consolas" panose="020B0609020204030204" pitchFamily="49" charset="0"/>
                </a:rPr>
                <a:t>61</a:t>
              </a:r>
              <a:endPara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3" name="Right Arrow 2"/>
            <p:cNvSpPr/>
            <p:nvPr/>
          </p:nvSpPr>
          <p:spPr>
            <a:xfrm>
              <a:off x="6859420" y="5071070"/>
              <a:ext cx="963195" cy="63902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</p:grpSp>
    </p:spTree>
    <p:extLst>
      <p:ext uri="{BB962C8B-B14F-4D97-AF65-F5344CB8AC3E}">
        <p14:creationId xmlns:p14="http://schemas.microsoft.com/office/powerpoint/2010/main" val="24729243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4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Sum of </a:t>
            </a:r>
            <a:r>
              <a:rPr lang="en-US" dirty="0" smtClean="0"/>
              <a:t>All elements </a:t>
            </a:r>
            <a:r>
              <a:rPr lang="en-US" dirty="0"/>
              <a:t>of Matrix </a:t>
            </a:r>
            <a:endParaRPr lang="bg-BG" dirty="0"/>
          </a:p>
        </p:txBody>
      </p:sp>
      <p:sp>
        <p:nvSpPr>
          <p:cNvPr id="447492" name="Rectangle 4"/>
          <p:cNvSpPr>
            <a:spLocks noChangeArrowheads="1"/>
          </p:cNvSpPr>
          <p:nvPr/>
        </p:nvSpPr>
        <p:spPr bwMode="auto">
          <a:xfrm>
            <a:off x="531812" y="1516082"/>
            <a:ext cx="10820400" cy="397031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sum = 0;</a:t>
            </a:r>
          </a:p>
          <a:p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(int row = 0; row &lt;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matrix.Length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row++)</a:t>
            </a:r>
          </a:p>
          <a:p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for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(int col = 0; col &lt;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matrix[row].Length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col++)</a:t>
            </a:r>
          </a:p>
          <a:p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sum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+= matrix[row][col];</a:t>
            </a:r>
          </a:p>
          <a:p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Console.WriteLine(sum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6" name="AutoShape 23"/>
          <p:cNvSpPr>
            <a:spLocks noChangeArrowheads="1"/>
          </p:cNvSpPr>
          <p:nvPr/>
        </p:nvSpPr>
        <p:spPr bwMode="auto">
          <a:xfrm>
            <a:off x="6780212" y="1036255"/>
            <a:ext cx="3070504" cy="1012172"/>
          </a:xfrm>
          <a:prstGeom prst="wedgeRoundRectCallout">
            <a:avLst>
              <a:gd name="adj1" fmla="val -64490"/>
              <a:gd name="adj2" fmla="val 48656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Gets length of 0</a:t>
            </a:r>
            <a:r>
              <a:rPr lang="en-US" sz="2500" baseline="30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th</a:t>
            </a:r>
            <a:r>
              <a:rPr lang="en-US" sz="25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dimension (rows)</a:t>
            </a:r>
            <a:endParaRPr lang="bg-BG" sz="25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7" name="AutoShape 23"/>
          <p:cNvSpPr>
            <a:spLocks noChangeArrowheads="1"/>
          </p:cNvSpPr>
          <p:nvPr/>
        </p:nvSpPr>
        <p:spPr bwMode="auto">
          <a:xfrm>
            <a:off x="6780212" y="3886200"/>
            <a:ext cx="3070504" cy="1012172"/>
          </a:xfrm>
          <a:prstGeom prst="wedgeRoundRectCallout">
            <a:avLst>
              <a:gd name="adj1" fmla="val -31115"/>
              <a:gd name="adj2" fmla="val -112547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Gets length of 1</a:t>
            </a:r>
            <a:r>
              <a:rPr lang="en-US" sz="2500" baseline="30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st</a:t>
            </a:r>
            <a:r>
              <a:rPr lang="en-US" sz="25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 dimension (columns)</a:t>
            </a:r>
            <a:endParaRPr lang="bg-BG" sz="25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77001" y="6063337"/>
            <a:ext cx="1123482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  <a:latin typeface="Calibri" panose="020F0502020204030204" pitchFamily="34" charset="0"/>
              </a:rPr>
              <a:t>Check your solution here: </a:t>
            </a:r>
            <a:r>
              <a:rPr lang="en-US" u="sng" dirty="0" smtClean="0">
                <a:solidFill>
                  <a:schemeClr val="tx2">
                    <a:lumMod val="75000"/>
                  </a:schemeClr>
                </a:solidFill>
                <a:latin typeface="Calibri" panose="020F0502020204030204" pitchFamily="34" charset="0"/>
                <a:hlinkClick r:id="rId2"/>
              </a:rPr>
              <a:t>https://judge.softuni.bg/Contests/Compete/Index/599#3</a:t>
            </a:r>
            <a:endParaRPr lang="en-US" dirty="0">
              <a:solidFill>
                <a:schemeClr val="tx2">
                  <a:lumMod val="75000"/>
                </a:schemeClr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386501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850" name="Rectangle 2"/>
          <p:cNvSpPr>
            <a:spLocks noGrp="1" noChangeArrowheads="1"/>
          </p:cNvSpPr>
          <p:nvPr>
            <p:ph type="title"/>
          </p:nvPr>
        </p:nvSpPr>
        <p:spPr>
          <a:xfrm>
            <a:off x="160955" y="32206"/>
            <a:ext cx="9577597" cy="1110780"/>
          </a:xfrm>
        </p:spPr>
        <p:txBody>
          <a:bodyPr>
            <a:normAutofit/>
          </a:bodyPr>
          <a:lstStyle/>
          <a:p>
            <a:r>
              <a:rPr lang="en-US" dirty="0" smtClean="0"/>
              <a:t>Problem: Find Specific Square in Matrix</a:t>
            </a:r>
            <a:endParaRPr lang="bg-BG" dirty="0"/>
          </a:p>
        </p:txBody>
      </p:sp>
      <p:sp>
        <p:nvSpPr>
          <p:cNvPr id="590851" name="Rectangle 3"/>
          <p:cNvSpPr>
            <a:spLocks noGrp="1" noChangeArrowheads="1"/>
          </p:cNvSpPr>
          <p:nvPr>
            <p:ph idx="1"/>
          </p:nvPr>
        </p:nvSpPr>
        <p:spPr>
          <a:xfrm>
            <a:off x="199033" y="1016220"/>
            <a:ext cx="11430000" cy="553561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600" dirty="0" smtClean="0"/>
              <a:t>Find 2x2 square with max sum in given matrix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Read </a:t>
            </a:r>
            <a:r>
              <a:rPr lang="en-US" dirty="0"/>
              <a:t> </a:t>
            </a:r>
            <a:r>
              <a:rPr lang="en-US" dirty="0" smtClean="0"/>
              <a:t>matrix </a:t>
            </a:r>
            <a:r>
              <a:rPr lang="en-US" dirty="0"/>
              <a:t>from the </a:t>
            </a:r>
            <a:r>
              <a:rPr lang="en-US" dirty="0" smtClean="0"/>
              <a:t>console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Find biggest sum of 2x2 submatrix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Print result like new matrix </a:t>
            </a:r>
            <a:endParaRPr lang="en-US" dirty="0"/>
          </a:p>
          <a:p>
            <a:pPr lvl="1">
              <a:lnSpc>
                <a:spcPct val="100000"/>
              </a:lnSpc>
            </a:pPr>
            <a:endParaRPr lang="bg-BG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90853" name="Rectangle 5"/>
          <p:cNvSpPr>
            <a:spLocks noChangeArrowheads="1"/>
          </p:cNvSpPr>
          <p:nvPr/>
        </p:nvSpPr>
        <p:spPr bwMode="auto">
          <a:xfrm>
            <a:off x="3275012" y="4961439"/>
            <a:ext cx="914400" cy="685800"/>
          </a:xfrm>
          <a:prstGeom prst="rect">
            <a:avLst/>
          </a:prstGeom>
          <a:solidFill>
            <a:schemeClr val="accent5">
              <a:lumMod val="20000"/>
              <a:lumOff val="80000"/>
              <a:alpha val="20000"/>
            </a:schemeClr>
          </a:solidFill>
          <a:ln w="9525" algn="ctr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1825413" y="4215521"/>
            <a:ext cx="7959302" cy="1862048"/>
            <a:chOff x="1825413" y="4215521"/>
            <a:chExt cx="7959302" cy="1862048"/>
          </a:xfrm>
        </p:grpSpPr>
        <p:sp>
          <p:nvSpPr>
            <p:cNvPr id="590852" name="Rectangle 4"/>
            <p:cNvSpPr>
              <a:spLocks noChangeArrowheads="1"/>
            </p:cNvSpPr>
            <p:nvPr/>
          </p:nvSpPr>
          <p:spPr bwMode="auto">
            <a:xfrm>
              <a:off x="1825413" y="4215521"/>
              <a:ext cx="3581400" cy="1862048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300" b="1" noProof="1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int</a:t>
              </a:r>
              <a:r>
                <a:rPr lang="en-US" sz="2300" b="1" noProof="1" smtClean="0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[,] </a:t>
              </a:r>
              <a:r>
                <a:rPr lang="en-US" sz="2300" b="1" noProof="1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matrix = {</a:t>
              </a:r>
            </a:p>
            <a:p>
              <a:pPr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300" b="1" noProof="1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  {7, 1, 3, 3, 2, 1},</a:t>
              </a:r>
            </a:p>
            <a:p>
              <a:pPr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300" b="1" noProof="1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  {1, 3, 9, 8, 5, 6},</a:t>
              </a:r>
            </a:p>
            <a:p>
              <a:pPr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300" b="1" noProof="1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  {4, 6, 7, 9, 1, 0} </a:t>
              </a:r>
              <a:br>
                <a:rPr lang="en-US" sz="2300" b="1" noProof="1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</a:br>
              <a:r>
                <a:rPr lang="en-US" sz="2300" b="1" noProof="1" smtClean="0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};</a:t>
              </a:r>
              <a:endPara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" name="Right Arrow 3"/>
            <p:cNvSpPr/>
            <p:nvPr/>
          </p:nvSpPr>
          <p:spPr>
            <a:xfrm>
              <a:off x="6568798" y="5062022"/>
              <a:ext cx="1371600" cy="4846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2800"/>
            </a:p>
          </p:txBody>
        </p:sp>
        <p:sp>
          <p:nvSpPr>
            <p:cNvPr id="9" name="Rectangle 4"/>
            <p:cNvSpPr>
              <a:spLocks noChangeArrowheads="1"/>
            </p:cNvSpPr>
            <p:nvPr/>
          </p:nvSpPr>
          <p:spPr bwMode="auto">
            <a:xfrm>
              <a:off x="8933903" y="4727257"/>
              <a:ext cx="850812" cy="1154162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300" b="1" noProof="1" smtClean="0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9 </a:t>
              </a:r>
              <a:r>
                <a:rPr lang="en-US" sz="2300" b="1" noProof="1" smtClean="0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8</a:t>
              </a:r>
              <a:endPara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  <a:p>
              <a:pPr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300" b="1" noProof="1" smtClean="0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7 9</a:t>
              </a:r>
            </a:p>
            <a:p>
              <a:pPr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300" b="1" noProof="1" smtClean="0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33</a:t>
              </a:r>
              <a:endPara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3000445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8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Find Specific Square in Matrix</a:t>
            </a:r>
            <a:endParaRPr lang="bg-BG" dirty="0"/>
          </a:p>
        </p:txBody>
      </p:sp>
      <p:sp>
        <p:nvSpPr>
          <p:cNvPr id="590852" name="Rectangle 4"/>
          <p:cNvSpPr>
            <a:spLocks noChangeArrowheads="1"/>
          </p:cNvSpPr>
          <p:nvPr/>
        </p:nvSpPr>
        <p:spPr bwMode="auto">
          <a:xfrm>
            <a:off x="497184" y="1099772"/>
            <a:ext cx="10591800" cy="489364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(int rowIndex = 0; rowIndex &lt; matrix.Length - 1; </a:t>
            </a:r>
            <a:endParaRPr lang="en-US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                                   rowIndex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++)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for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(int colIndex = 0; </a:t>
            </a:r>
            <a:endParaRPr lang="en-US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colIndex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 matrix[rowIndex].Length - 1; colIndex++)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var newSquareSum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matrix[rowIndex][colIndex] + </a:t>
            </a:r>
            <a:endParaRPr lang="en-US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         matrix[rowIndex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+ 1][colIndex]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         matrix[rowIndex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][colIndex + 1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 </a:t>
            </a:r>
            <a:endParaRPr lang="en-US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          matrix[rowIndex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+ 1][colIndex + 1];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//TODO: Check if sum is bigger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}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b="1" noProof="1" smtClean="0">
              <a:solidFill>
                <a:srgbClr val="F3BE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77001" y="6063337"/>
            <a:ext cx="1123482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  <a:latin typeface="Calibri" panose="020F0502020204030204" pitchFamily="34" charset="0"/>
              </a:rPr>
              <a:t>Check your solution here: </a:t>
            </a:r>
            <a:r>
              <a:rPr lang="en-US" u="sng" dirty="0" smtClean="0">
                <a:solidFill>
                  <a:schemeClr val="tx2">
                    <a:lumMod val="75000"/>
                  </a:schemeClr>
                </a:solidFill>
                <a:latin typeface="Calibri" panose="020F0502020204030204" pitchFamily="34" charset="0"/>
                <a:hlinkClick r:id="rId2"/>
              </a:rPr>
              <a:t>https://judge.softuni.bg/Contests/Compete/Index/599#3</a:t>
            </a:r>
            <a:endParaRPr lang="en-US" dirty="0">
              <a:solidFill>
                <a:schemeClr val="tx2">
                  <a:lumMod val="75000"/>
                </a:schemeClr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191032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5562600"/>
            <a:ext cx="8938472" cy="820600"/>
          </a:xfrm>
        </p:spPr>
        <p:txBody>
          <a:bodyPr/>
          <a:lstStyle/>
          <a:p>
            <a:r>
              <a:rPr lang="en-US" dirty="0" smtClean="0"/>
              <a:t>Exercises in Class</a:t>
            </a:r>
            <a:endParaRPr lang="en-US" dirty="0"/>
          </a:p>
        </p:txBody>
      </p:sp>
      <p:pic>
        <p:nvPicPr>
          <p:cNvPr id="1028" name="Picture 4" descr="https://lh5.googleusercontent.com/-hEKQOWAu9VU/U4Ru_nV7_PI/AAAAAAAAIH8/EwutAZyzJA8/w1044-h587-no/DSC0668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7484" y="1143000"/>
            <a:ext cx="7215928" cy="4057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1354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32012" y="4284801"/>
            <a:ext cx="7924800" cy="820600"/>
          </a:xfrm>
        </p:spPr>
        <p:txBody>
          <a:bodyPr/>
          <a:lstStyle/>
          <a:p>
            <a:r>
              <a:rPr lang="en-US" smtClean="0"/>
              <a:t>Jagged Arrays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32012" y="5222080"/>
            <a:ext cx="7924800" cy="1365365"/>
          </a:xfrm>
        </p:spPr>
        <p:txBody>
          <a:bodyPr/>
          <a:lstStyle/>
          <a:p>
            <a:r>
              <a:rPr lang="en-US" dirty="0" smtClean="0"/>
              <a:t>What are Jagged Arrays and How to Use Them</a:t>
            </a:r>
            <a:endParaRPr lang="en-US" dirty="0"/>
          </a:p>
        </p:txBody>
      </p:sp>
      <p:pic>
        <p:nvPicPr>
          <p:cNvPr id="1026" name="Picture 2" descr="buzz, google, google buzz, shape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1612" y="838200"/>
            <a:ext cx="304800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2862" y="1481320"/>
            <a:ext cx="3816350" cy="2100080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scene3d>
            <a:camera prst="perspectiveContrastingRightFacing">
              <a:rot lat="603366" lon="19572443" rev="2042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50183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Jagged Arrays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Jagged arrays </a:t>
            </a:r>
            <a:r>
              <a:rPr lang="en-US" dirty="0" smtClean="0"/>
              <a:t>are multidimensional arrays</a:t>
            </a:r>
          </a:p>
          <a:p>
            <a:pPr lvl="1"/>
            <a:r>
              <a:rPr lang="en-US" dirty="0" smtClean="0"/>
              <a:t>But each dimension has different size</a:t>
            </a:r>
          </a:p>
          <a:p>
            <a:pPr lvl="1"/>
            <a:r>
              <a:rPr lang="en-US" dirty="0" smtClean="0"/>
              <a:t>A jagged array is an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array of arrays</a:t>
            </a:r>
          </a:p>
          <a:p>
            <a:pPr lvl="1"/>
            <a:r>
              <a:rPr lang="en-US" dirty="0" smtClean="0"/>
              <a:t>Each of the arrays has different length</a:t>
            </a:r>
          </a:p>
        </p:txBody>
      </p:sp>
      <p:sp>
        <p:nvSpPr>
          <p:cNvPr id="52" name="Rectangle 4"/>
          <p:cNvSpPr>
            <a:spLocks noChangeArrowheads="1"/>
          </p:cNvSpPr>
          <p:nvPr/>
        </p:nvSpPr>
        <p:spPr bwMode="auto">
          <a:xfrm>
            <a:off x="836612" y="4648200"/>
            <a:ext cx="10363200" cy="156966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int[][] jagged = new int[3][];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jagged[0] = new int[3];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jagged[1] = new int[2];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jagged[2] = new int[5];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8228012" y="1458262"/>
            <a:ext cx="3338400" cy="2808937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0780760"/>
              </p:ext>
            </p:extLst>
          </p:nvPr>
        </p:nvGraphicFramePr>
        <p:xfrm>
          <a:off x="8532812" y="1767840"/>
          <a:ext cx="2743200" cy="2194560"/>
        </p:xfrm>
        <a:graphic>
          <a:graphicData uri="http://schemas.openxmlformats.org/drawingml/2006/table">
            <a:tbl>
              <a:tblPr firstRow="1" bandRow="1">
                <a:effectLst/>
                <a:tableStyleId>{5C22544A-7EE6-4342-B048-85BDC9FD1C3A}</a:tableStyleId>
              </a:tblPr>
              <a:tblGrid>
                <a:gridCol w="5486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7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3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4 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2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7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5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9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3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25766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493712" y="1068421"/>
            <a:ext cx="11201400" cy="526297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int[][] jagged = new int[5][];</a:t>
            </a:r>
          </a:p>
          <a:p>
            <a:endParaRPr lang="en-US" sz="28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for (int i = 0; i &lt; 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jagged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Length; 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i++)</a:t>
            </a:r>
          </a:p>
          <a:p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string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[] inputNumbers = Console.ReadLine().Split(' ');</a:t>
            </a:r>
          </a:p>
          <a:p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jagged[i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= new int[inputNumbers.Length];</a:t>
            </a:r>
          </a:p>
          <a:p>
            <a:endParaRPr lang="en-US" sz="28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for 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(int j = 0; j &lt; 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jagged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[i].Lenght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j++)</a:t>
            </a:r>
          </a:p>
          <a:p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endParaRPr lang="en-US" sz="28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jagged[i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][j] 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= int.Parse(inputNumbers[j]);</a:t>
            </a:r>
          </a:p>
          <a:p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}</a:t>
            </a:r>
            <a:endParaRPr lang="en-US" sz="28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Filling a Jagged Array</a:t>
            </a:r>
            <a:endParaRPr lang="en-US" dirty="0"/>
          </a:p>
        </p:txBody>
      </p:sp>
      <p:sp>
        <p:nvSpPr>
          <p:cNvPr id="8" name="Title 3"/>
          <p:cNvSpPr txBox="1">
            <a:spLocks/>
          </p:cNvSpPr>
          <p:nvPr/>
        </p:nvSpPr>
        <p:spPr>
          <a:xfrm>
            <a:off x="379412" y="1066800"/>
            <a:ext cx="9577597" cy="1110780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rgbClr val="F3BE6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3769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Group Numbers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79412" y="990600"/>
            <a:ext cx="10058400" cy="5638800"/>
          </a:xfrm>
        </p:spPr>
        <p:txBody>
          <a:bodyPr>
            <a:normAutofit/>
          </a:bodyPr>
          <a:lstStyle/>
          <a:p>
            <a:r>
              <a:rPr lang="en-US" dirty="0" smtClean="0"/>
              <a:t>Read a set of numbers and group them by their remainder when dividing to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3</a:t>
            </a:r>
            <a:r>
              <a:rPr lang="en-US" dirty="0" smtClean="0"/>
              <a:t> (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0</a:t>
            </a:r>
            <a:r>
              <a:rPr lang="en-US" dirty="0" smtClean="0"/>
              <a:t>,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1</a:t>
            </a:r>
            <a:r>
              <a:rPr lang="en-US" dirty="0" smtClean="0"/>
              <a:t> and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2</a:t>
            </a:r>
            <a:r>
              <a:rPr lang="en-US" dirty="0" smtClean="0"/>
              <a:t>)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8390" y="3384080"/>
            <a:ext cx="3820422" cy="2102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065212" y="3922693"/>
            <a:ext cx="44839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Consolas" panose="020B0609020204030204" pitchFamily="49" charset="0"/>
                <a:cs typeface="Consolas" panose="020B0609020204030204" pitchFamily="49" charset="0"/>
              </a:rPr>
              <a:t>1, 4, 113, 55, 3, 1, 2, 66, 557, 124, 2</a:t>
            </a:r>
          </a:p>
        </p:txBody>
      </p:sp>
    </p:spTree>
    <p:extLst>
      <p:ext uri="{BB962C8B-B14F-4D97-AF65-F5344CB8AC3E}">
        <p14:creationId xmlns:p14="http://schemas.microsoft.com/office/powerpoint/2010/main" val="3661873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Table of Contents</a:t>
            </a:r>
            <a:endParaRPr lang="bg-BG" dirty="0"/>
          </a:p>
        </p:txBody>
      </p:sp>
      <p:sp>
        <p:nvSpPr>
          <p:cNvPr id="42393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47675" indent="-447675">
              <a:lnSpc>
                <a:spcPct val="100000"/>
              </a:lnSpc>
              <a:buFont typeface="+mj-lt"/>
              <a:buAutoNum type="arabicPeriod"/>
            </a:pPr>
            <a:r>
              <a:rPr lang="en-US" sz="3800" dirty="0" smtClean="0"/>
              <a:t>Matrices and Multidimensional Arrays</a:t>
            </a:r>
          </a:p>
          <a:p>
            <a:pPr marL="447675" indent="-447675">
              <a:lnSpc>
                <a:spcPct val="100000"/>
              </a:lnSpc>
              <a:buFont typeface="+mj-lt"/>
              <a:buAutoNum type="arabicPeriod"/>
            </a:pPr>
            <a:r>
              <a:rPr lang="en-US" sz="3800" dirty="0" smtClean="0"/>
              <a:t>Jagged Arrays (arrays of arrays)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sz="3800" noProof="1" smtClean="0"/>
              <a:t>Sorting Arrays</a:t>
            </a:r>
            <a:endParaRPr lang="en-US" sz="3800" b="1" noProof="1" smtClean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304212" y="2133600"/>
            <a:ext cx="3053465" cy="3937222"/>
          </a:xfrm>
          <a:prstGeom prst="rect">
            <a:avLst/>
          </a:prstGeom>
        </p:spPr>
      </p:pic>
      <p:pic>
        <p:nvPicPr>
          <p:cNvPr id="9" name="Picture 8" descr="http://png-3.findicons.com/files/icons/1233/somatic_rebirth_apps/256/dictionary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3512" y="3936298"/>
            <a:ext cx="2274101" cy="2274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222917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417329" y="886285"/>
            <a:ext cx="11353800" cy="573695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int[] numbers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1, 4,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113,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55,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3,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1,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2,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66,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557,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124,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};</a:t>
            </a: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int[] sizes = new int[3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]; </a:t>
            </a:r>
            <a:endParaRPr lang="en-US" sz="2800" b="1" noProof="1" smtClean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foreach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(var number in numbers)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7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reminder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number % 3;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sizes[remainder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]++;</a:t>
            </a:r>
          </a:p>
          <a:p>
            <a:pPr eaLnBrk="0" hangingPunct="0">
              <a:lnSpc>
                <a:spcPct val="7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7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int[][] 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matrix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endParaRPr lang="en-US" sz="28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new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int[sizes[0]], </a:t>
            </a:r>
            <a:endParaRPr lang="en-US" sz="28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new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int[sizes[1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]],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new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int[sizes[2]] </a:t>
            </a:r>
            <a:endParaRPr lang="en-US" sz="28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};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Solution: </a:t>
            </a:r>
            <a:r>
              <a:rPr lang="en-US" dirty="0"/>
              <a:t>Group Numbers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5012" y="3180532"/>
            <a:ext cx="4051844" cy="22296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7825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417512" y="1794570"/>
            <a:ext cx="11353800" cy="353943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int[] offsets = new int[3];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foreach (var number in numbers)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reminder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number % 3;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index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offsets[reminder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matrix[reminder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][index]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number;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offsets[reminder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]++;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Solution: </a:t>
            </a:r>
            <a:r>
              <a:rPr lang="en-US" dirty="0"/>
              <a:t>Group </a:t>
            </a:r>
            <a:r>
              <a:rPr lang="en-US" dirty="0" smtClean="0"/>
              <a:t>Numbers (2)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77001" y="6063337"/>
            <a:ext cx="1123482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  <a:latin typeface="Calibri" panose="020F0502020204030204" pitchFamily="34" charset="0"/>
              </a:rPr>
              <a:t>Check your solution here: </a:t>
            </a:r>
            <a:r>
              <a:rPr lang="en-US" u="sng" dirty="0" smtClean="0">
                <a:solidFill>
                  <a:schemeClr val="tx2">
                    <a:lumMod val="75000"/>
                  </a:schemeClr>
                </a:solidFill>
                <a:latin typeface="Calibri" panose="020F0502020204030204" pitchFamily="34" charset="0"/>
                <a:hlinkClick r:id="rId2"/>
              </a:rPr>
              <a:t>https://judge.softuni.bg/Contests/Compete/Index/599#3</a:t>
            </a:r>
            <a:endParaRPr lang="en-US" dirty="0">
              <a:solidFill>
                <a:schemeClr val="tx2">
                  <a:lumMod val="75000"/>
                </a:schemeClr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6451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Problem: </a:t>
            </a:r>
            <a:r>
              <a:rPr lang="en-US" dirty="0"/>
              <a:t>Pascal Triangle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79412" y="990600"/>
            <a:ext cx="10058400" cy="5638800"/>
          </a:xfrm>
        </p:spPr>
        <p:txBody>
          <a:bodyPr>
            <a:normAutofit/>
          </a:bodyPr>
          <a:lstStyle/>
          <a:p>
            <a:r>
              <a:rPr lang="en-US" dirty="0" smtClean="0"/>
              <a:t>Write a program which print on console Pascal Triangle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8" name="Picture 2" descr="http://www.mathsisfun.com/images/pascals-triangle-2.g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4411" y="2971800"/>
            <a:ext cx="3028950" cy="272415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612" y="2971800"/>
            <a:ext cx="2951163" cy="2724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09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618707" y="1066800"/>
            <a:ext cx="10806000" cy="541686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height = int.Parse(Console.ReadLine());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[][]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triangle =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 int[height][]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currentWidth = 1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(int height = 0; height &lt; rows; height++)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triangle[height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 = new int[currentWidth]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int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[] currentRow = triangle[height];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currentRow[0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 = 1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currentRow[currentRow.Length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- 1] = 1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currentWidth++;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//TODO: 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Fill elements for each row (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next slide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Solution: </a:t>
            </a:r>
            <a:r>
              <a:rPr lang="en-US" dirty="0"/>
              <a:t>Pascal Triangle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325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303212" y="1219200"/>
            <a:ext cx="11658600" cy="397031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currentRow.Length &gt; 2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for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(int i = 1; i &lt; currentRow.Length - 1; i++)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[] previousRow = triangle[height - 1]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int</a:t>
            </a:r>
            <a:r>
              <a:rPr lang="en-US" sz="1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prevoiousRowSum</a:t>
            </a:r>
            <a:r>
              <a:rPr lang="en-US" sz="14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</a:t>
            </a:r>
            <a:r>
              <a:rPr lang="en-US" sz="14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previousRow[i]</a:t>
            </a:r>
            <a:r>
              <a:rPr lang="en-US" sz="1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  <a:r>
              <a:rPr lang="en-US" sz="1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previousRow[i</a:t>
            </a:r>
            <a:r>
              <a:rPr lang="en-US" sz="1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</a:t>
            </a:r>
            <a:r>
              <a:rPr lang="en-US" sz="1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1]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currentRow[i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 = prevoiousRowSum;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Solution: </a:t>
            </a:r>
            <a:r>
              <a:rPr lang="en-US" dirty="0"/>
              <a:t>Pascal </a:t>
            </a:r>
            <a:r>
              <a:rPr lang="en-US" dirty="0" smtClean="0"/>
              <a:t>Triangle (2)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77001" y="6063337"/>
            <a:ext cx="1123482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  <a:latin typeface="Calibri" panose="020F0502020204030204" pitchFamily="34" charset="0"/>
              </a:rPr>
              <a:t>Check your solution here: </a:t>
            </a:r>
            <a:r>
              <a:rPr lang="en-US" u="sng" dirty="0" smtClean="0">
                <a:solidFill>
                  <a:schemeClr val="tx2">
                    <a:lumMod val="75000"/>
                  </a:schemeClr>
                </a:solidFill>
                <a:latin typeface="Calibri" panose="020F0502020204030204" pitchFamily="34" charset="0"/>
                <a:hlinkClick r:id="rId2"/>
              </a:rPr>
              <a:t>https://judge.softuni.bg/Contests/Compete/Index/599#3</a:t>
            </a:r>
            <a:endParaRPr lang="en-US" dirty="0">
              <a:solidFill>
                <a:schemeClr val="tx2">
                  <a:lumMod val="75000"/>
                </a:schemeClr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969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5562600"/>
            <a:ext cx="8938472" cy="820600"/>
          </a:xfrm>
        </p:spPr>
        <p:txBody>
          <a:bodyPr/>
          <a:lstStyle/>
          <a:p>
            <a:r>
              <a:rPr lang="en-US" dirty="0" smtClean="0"/>
              <a:t>Exercises in Class</a:t>
            </a:r>
            <a:endParaRPr lang="en-US" dirty="0"/>
          </a:p>
        </p:txBody>
      </p:sp>
      <p:pic>
        <p:nvPicPr>
          <p:cNvPr id="1028" name="Picture 4" descr="https://lh5.googleusercontent.com/-hEKQOWAu9VU/U4Ru_nV7_PI/AAAAAAAAIH8/EwutAZyzJA8/w1044-h587-no/DSC0668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7484" y="1143000"/>
            <a:ext cx="7215928" cy="4057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7840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bg-BG" dirty="0"/>
          </a:p>
        </p:txBody>
      </p:sp>
      <p:sp>
        <p:nvSpPr>
          <p:cNvPr id="43417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Multidimensional arrays </a:t>
            </a:r>
            <a:r>
              <a:rPr lang="en-US" dirty="0" smtClean="0"/>
              <a:t>have more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dirty="0" smtClean="0"/>
              <a:t> than one dimension</a:t>
            </a:r>
          </a:p>
          <a:p>
            <a:pPr lvl="1">
              <a:lnSpc>
                <a:spcPct val="100000"/>
              </a:lnSpc>
              <a:spcAft>
                <a:spcPts val="0"/>
              </a:spcAft>
            </a:pPr>
            <a:r>
              <a:rPr lang="en-US" dirty="0"/>
              <a:t>Two-dimensional arrays are like tables</a:t>
            </a:r>
          </a:p>
          <a:p>
            <a:pPr marL="377887" lvl="1" indent="0">
              <a:lnSpc>
                <a:spcPct val="100000"/>
              </a:lnSpc>
              <a:buNone/>
            </a:pPr>
            <a:r>
              <a:rPr lang="en-US" dirty="0"/>
              <a:t> with rows and </a:t>
            </a:r>
            <a:r>
              <a:rPr lang="en-US" dirty="0" smtClean="0"/>
              <a:t>columns</a:t>
            </a:r>
          </a:p>
          <a:p>
            <a:pPr>
              <a:lnSpc>
                <a:spcPct val="100000"/>
              </a:lnSpc>
            </a:pPr>
            <a:r>
              <a:rPr lang="en-US" noProof="1" smtClean="0">
                <a:solidFill>
                  <a:schemeClr val="tx2">
                    <a:lumMod val="75000"/>
                  </a:schemeClr>
                </a:solidFill>
              </a:rPr>
              <a:t>Jagged arrays </a:t>
            </a:r>
            <a:r>
              <a:rPr lang="en-US" noProof="1" smtClean="0"/>
              <a:t>are arrays of arrays –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noProof="1" smtClean="0"/>
              <a:t>each element is an array itself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6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4612" y="2895600"/>
            <a:ext cx="3290191" cy="2440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462833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hlinkClick r:id="rId3"/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268370" y="2609875"/>
            <a:ext cx="2438400" cy="1118920"/>
          </a:xfrm>
          <a:prstGeom prst="roundRect">
            <a:avLst>
              <a:gd name="adj" fmla="val 3159"/>
            </a:avLst>
          </a:prstGeom>
        </p:spPr>
      </p:pic>
      <p:pic>
        <p:nvPicPr>
          <p:cNvPr id="7" name="Picture 6">
            <a:hlinkClick r:id="rId5"/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729730" y="5421095"/>
            <a:ext cx="2040956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8" name="Picture 7">
            <a:hlinkClick r:id="rId7"/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12812" y="1304499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9" name="Picture 8">
            <a:hlinkClick r:id="rId9"/>
          </p:cNvPr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12764" y="5373443"/>
            <a:ext cx="3352800" cy="849557"/>
          </a:xfrm>
          <a:prstGeom prst="roundRect">
            <a:avLst>
              <a:gd name="adj" fmla="val 3159"/>
            </a:avLst>
          </a:prstGeom>
        </p:spPr>
      </p:pic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Sets and Dictionaries</a:t>
            </a:r>
            <a:endParaRPr lang="en-US" dirty="0"/>
          </a:p>
        </p:txBody>
      </p:sp>
      <p:pic>
        <p:nvPicPr>
          <p:cNvPr id="13" name="Picture 12">
            <a:hlinkClick r:id="rId11"/>
          </p:cNvPr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418012" y="1292902"/>
            <a:ext cx="2620615" cy="808530"/>
          </a:xfrm>
          <a:prstGeom prst="roundRect">
            <a:avLst>
              <a:gd name="adj" fmla="val 2953"/>
            </a:avLst>
          </a:prstGeom>
        </p:spPr>
      </p:pic>
      <p:pic>
        <p:nvPicPr>
          <p:cNvPr id="16" name="Picture 15">
            <a:hlinkClick r:id="rId13"/>
          </p:cNvPr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633728" y="5373443"/>
            <a:ext cx="4073042" cy="849556"/>
          </a:xfrm>
          <a:prstGeom prst="roundRect">
            <a:avLst>
              <a:gd name="adj" fmla="val 3159"/>
            </a:avLst>
          </a:prstGeom>
        </p:spPr>
      </p:pic>
      <p:pic>
        <p:nvPicPr>
          <p:cNvPr id="18" name="Picture 17">
            <a:hlinkClick r:id="rId15"/>
          </p:cNvPr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8075612" y="1316222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4" name="Picture 3">
            <a:hlinkClick r:id="rId17"/>
          </p:cNvPr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5713413" y="4251041"/>
            <a:ext cx="5993358" cy="550371"/>
          </a:xfrm>
          <a:prstGeom prst="roundRect">
            <a:avLst>
              <a:gd name="adj" fmla="val 3159"/>
            </a:avLst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hlinkClick r:id="rId19"/>
              </a:rPr>
              <a:t>https://softuni.bg/trainings/1633/csharp-advanced-may-2017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5667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mtClean="0"/>
              <a:t>License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smtClean="0"/>
              <a:t>This course (slides, examples, demos, videos, homework, etc.)</a:t>
            </a:r>
            <a:br>
              <a:rPr lang="en-US" smtClean="0"/>
            </a:br>
            <a:r>
              <a:rPr lang="en-US" smtClean="0"/>
              <a:t>is licensed under the "</a:t>
            </a:r>
            <a:r>
              <a:rPr lang="en-US" smtClean="0">
                <a:hlinkClick r:id="rId3"/>
              </a:rPr>
              <a:t>Creative 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smtClean="0">
                <a:hlinkClick r:id="rId3"/>
              </a:rPr>
              <a:t> 4.0 International</a:t>
            </a:r>
            <a:r>
              <a:rPr lang="en-US" smtClean="0"/>
              <a:t>" license</a:t>
            </a:r>
            <a:endParaRPr lang="en-US" sz="2000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88815" y="4724400"/>
            <a:ext cx="11804822" cy="1997079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2400" dirty="0" smtClean="0"/>
              <a:t>Attribution: this work may contain portions from</a:t>
            </a:r>
          </a:p>
          <a:p>
            <a:pPr lvl="1"/>
            <a:r>
              <a:rPr lang="en-US" sz="2000" dirty="0" smtClean="0"/>
              <a:t>"</a:t>
            </a:r>
            <a:r>
              <a:rPr lang="en-US" sz="2000" u="sng" dirty="0">
                <a:solidFill>
                  <a:schemeClr val="tx2">
                    <a:lumMod val="90000"/>
                  </a:schemeClr>
                </a:solidFill>
              </a:rPr>
              <a:t>C# Fundamentals – Part </a:t>
            </a:r>
            <a:r>
              <a:rPr lang="en-US" sz="2000" u="sng" dirty="0" smtClean="0">
                <a:solidFill>
                  <a:schemeClr val="tx2">
                    <a:lumMod val="90000"/>
                  </a:schemeClr>
                </a:solidFill>
              </a:rPr>
              <a:t>1</a:t>
            </a:r>
            <a:r>
              <a:rPr lang="en-US" sz="2000" dirty="0" smtClean="0"/>
              <a:t>" course by </a:t>
            </a:r>
            <a:r>
              <a:rPr lang="en-US" sz="2000" noProof="1" smtClean="0"/>
              <a:t>Telerik Academy</a:t>
            </a:r>
            <a:r>
              <a:rPr lang="en-US" sz="2000" dirty="0" smtClean="0"/>
              <a:t> under </a:t>
            </a:r>
            <a:r>
              <a:rPr lang="en-US" sz="2000" dirty="0" smtClean="0">
                <a:hlinkClick r:id="rId5"/>
              </a:rPr>
              <a:t>CC-BY-NC-SA</a:t>
            </a:r>
            <a:r>
              <a:rPr lang="en-US" sz="2000" dirty="0" smtClean="0"/>
              <a:t> license</a:t>
            </a:r>
          </a:p>
          <a:p>
            <a:pPr lvl="1"/>
            <a:r>
              <a:rPr lang="en-US" sz="2000" dirty="0"/>
              <a:t>"</a:t>
            </a:r>
            <a:r>
              <a:rPr lang="en-US" sz="2000" u="sng" dirty="0">
                <a:solidFill>
                  <a:schemeClr val="tx2">
                    <a:lumMod val="90000"/>
                  </a:schemeClr>
                </a:solidFill>
              </a:rPr>
              <a:t>C# Fundamentals – Part 2</a:t>
            </a:r>
            <a:r>
              <a:rPr lang="en-US" sz="2000" dirty="0"/>
              <a:t>" course by </a:t>
            </a:r>
            <a:r>
              <a:rPr lang="en-US" sz="2000" noProof="1"/>
              <a:t>Telerik Academy</a:t>
            </a:r>
            <a:r>
              <a:rPr lang="en-US" sz="2000" dirty="0"/>
              <a:t> under </a:t>
            </a:r>
            <a:r>
              <a:rPr lang="en-US" sz="2000" dirty="0">
                <a:hlinkClick r:id="rId5"/>
              </a:rPr>
              <a:t>CC-BY-NC-SA</a:t>
            </a:r>
            <a:r>
              <a:rPr lang="en-US" sz="2000" dirty="0"/>
              <a:t> </a:t>
            </a:r>
            <a:r>
              <a:rPr lang="en-US" sz="2000" dirty="0" smtClean="0"/>
              <a:t>license</a:t>
            </a:r>
            <a:endParaRPr lang="en-US" sz="2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1364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Software University Foundation 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University </a:t>
            </a:r>
            <a:r>
              <a:rPr lang="en-US" dirty="0"/>
              <a:t>@ </a:t>
            </a:r>
            <a:r>
              <a:rPr lang="en-US" dirty="0" smtClean="0"/>
              <a:t>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</a:t>
            </a:r>
            <a:r>
              <a:rPr lang="en-US" dirty="0"/>
              <a:t>University @ </a:t>
            </a:r>
            <a:r>
              <a:rPr lang="en-US" dirty="0" smtClean="0"/>
              <a:t>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 smtClean="0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title="Software University">
            <a:hlinkClick r:id="rId4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214" b="7214"/>
          <a:stretch/>
        </p:blipFill>
        <p:spPr>
          <a:xfrm>
            <a:off x="9659438" y="1594686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10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title="Software University Videos @ YouTube">
            <a:hlinkClick r:id="rId6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7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241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 smtClean="0"/>
          </a:p>
          <a:p>
            <a:pPr marL="0" indent="0" algn="ctr">
              <a:buNone/>
            </a:pPr>
            <a:r>
              <a:rPr lang="en-US" sz="7200" b="1" dirty="0" smtClean="0">
                <a:solidFill>
                  <a:schemeClr val="tx2">
                    <a:lumMod val="75000"/>
                  </a:schemeClr>
                </a:solidFill>
              </a:rPr>
              <a:t>sli.do</a:t>
            </a:r>
            <a:r>
              <a:rPr lang="en-US" sz="6000" b="1" dirty="0"/>
              <a:t/>
            </a:r>
            <a:br>
              <a:rPr lang="en-US" sz="6000" b="1" dirty="0"/>
            </a:br>
            <a:r>
              <a:rPr lang="en-US" sz="11500" b="1" dirty="0" smtClean="0"/>
              <a:t>#</a:t>
            </a:r>
            <a:r>
              <a:rPr lang="en-US" sz="11500" b="1" dirty="0" err="1" smtClean="0"/>
              <a:t>CSharp</a:t>
            </a:r>
            <a:r>
              <a:rPr lang="en-US" sz="11500" b="1" dirty="0" smtClean="0"/>
              <a:t>-Advanced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5642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498" name="Rectangle 2"/>
          <p:cNvSpPr>
            <a:spLocks noGrp="1" noChangeArrowheads="1"/>
          </p:cNvSpPr>
          <p:nvPr>
            <p:ph type="title"/>
          </p:nvPr>
        </p:nvSpPr>
        <p:spPr>
          <a:xfrm>
            <a:off x="1451551" y="4894400"/>
            <a:ext cx="8938472" cy="8206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Multidimensional Arrays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50812" y="5788744"/>
            <a:ext cx="11887199" cy="688256"/>
          </a:xfrm>
        </p:spPr>
        <p:txBody>
          <a:bodyPr/>
          <a:lstStyle/>
          <a:p>
            <a:r>
              <a:rPr lang="en-US" dirty="0" smtClean="0"/>
              <a:t>Using Array of Arrays, Matrices </a:t>
            </a:r>
            <a:r>
              <a:rPr lang="en-US" dirty="0" smtClean="0"/>
              <a:t>and </a:t>
            </a:r>
            <a:r>
              <a:rPr lang="en-US" dirty="0" smtClean="0"/>
              <a:t>Cubes</a:t>
            </a:r>
            <a:endParaRPr lang="en-US" dirty="0"/>
          </a:p>
        </p:txBody>
      </p:sp>
      <p:pic>
        <p:nvPicPr>
          <p:cNvPr id="39937" name="Picture 1" descr="C:\Trash\coordinate-system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433" t="-3828" r="-3004" b="-3350"/>
          <a:stretch>
            <a:fillRect/>
          </a:stretch>
        </p:blipFill>
        <p:spPr bwMode="auto">
          <a:xfrm>
            <a:off x="4418012" y="1066800"/>
            <a:ext cx="3661755" cy="3307392"/>
          </a:xfrm>
          <a:prstGeom prst="roundRect">
            <a:avLst>
              <a:gd name="adj" fmla="val 5952"/>
            </a:avLst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39506268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92547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066801"/>
            <a:ext cx="11804822" cy="5654676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Array </a:t>
            </a:r>
            <a:r>
              <a:rPr lang="en-US" dirty="0"/>
              <a:t>is a systematic arrangement of similar objects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Multidimensional arrays</a:t>
            </a:r>
            <a:r>
              <a:rPr lang="en-US" dirty="0" smtClean="0"/>
              <a:t> have more than one dimension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The most used multidimensional arrays are the 2-dimensional</a:t>
            </a:r>
          </a:p>
        </p:txBody>
      </p:sp>
      <p:sp>
        <p:nvSpPr>
          <p:cNvPr id="49254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Multidimensional Array?</a:t>
            </a:r>
            <a:endParaRPr lang="bg-BG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5671" y="3087631"/>
            <a:ext cx="6648599" cy="3437371"/>
          </a:xfrm>
          <a:prstGeom prst="rect">
            <a:avLst/>
          </a:prstGeom>
        </p:spPr>
      </p:pic>
      <p:sp>
        <p:nvSpPr>
          <p:cNvPr id="20" name="AutoShape 23"/>
          <p:cNvSpPr>
            <a:spLocks noChangeArrowheads="1"/>
          </p:cNvSpPr>
          <p:nvPr/>
        </p:nvSpPr>
        <p:spPr bwMode="auto">
          <a:xfrm>
            <a:off x="8576677" y="3172196"/>
            <a:ext cx="2379469" cy="689763"/>
          </a:xfrm>
          <a:prstGeom prst="wedgeRoundRectCallout">
            <a:avLst>
              <a:gd name="adj1" fmla="val -102702"/>
              <a:gd name="adj2" fmla="val 16221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 smtClean="0">
                <a:solidFill>
                  <a:srgbClr val="FFFFFF"/>
                </a:solidFill>
                <a:latin typeface="+mn-lt"/>
              </a:rPr>
              <a:t>Row Index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21" name="AutoShape 23"/>
          <p:cNvSpPr>
            <a:spLocks noChangeArrowheads="1"/>
          </p:cNvSpPr>
          <p:nvPr/>
        </p:nvSpPr>
        <p:spPr bwMode="auto">
          <a:xfrm>
            <a:off x="8801971" y="5334000"/>
            <a:ext cx="2379469" cy="689763"/>
          </a:xfrm>
          <a:prstGeom prst="wedgeRoundRectCallout">
            <a:avLst>
              <a:gd name="adj1" fmla="val -95808"/>
              <a:gd name="adj2" fmla="val -11247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 smtClean="0">
                <a:solidFill>
                  <a:srgbClr val="FFFFFF"/>
                </a:solidFill>
                <a:latin typeface="+mn-lt"/>
              </a:rPr>
              <a:t>Col Index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9669563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9254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Multidimensional arrays</a:t>
            </a:r>
            <a:r>
              <a:rPr lang="en-US" dirty="0" smtClean="0"/>
              <a:t> have more than one dimension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The most used multidimensional arrays are the 2-dimensional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Known as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matrices</a:t>
            </a:r>
            <a:r>
              <a:rPr lang="en-US" dirty="0" smtClean="0"/>
              <a:t> or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tables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9254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mtClean="0"/>
              <a:t>What is Multidimensional Array?</a:t>
            </a:r>
            <a:endParaRPr lang="bg-BG" dirty="0"/>
          </a:p>
        </p:txBody>
      </p:sp>
      <p:sp>
        <p:nvSpPr>
          <p:cNvPr id="8" name="Rectangle 7"/>
          <p:cNvSpPr/>
          <p:nvPr/>
        </p:nvSpPr>
        <p:spPr>
          <a:xfrm>
            <a:off x="7847012" y="3124200"/>
            <a:ext cx="3352800" cy="3048000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9" name="TextBox 8"/>
          <p:cNvSpPr txBox="1"/>
          <p:nvPr/>
        </p:nvSpPr>
        <p:spPr>
          <a:xfrm>
            <a:off x="8456612" y="3181146"/>
            <a:ext cx="21336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smtClean="0"/>
              <a:t>  0        1       2</a:t>
            </a:r>
            <a:endParaRPr lang="bg-BG" sz="2500" dirty="0"/>
          </a:p>
        </p:txBody>
      </p:sp>
      <p:sp>
        <p:nvSpPr>
          <p:cNvPr id="10" name="TextBox 9"/>
          <p:cNvSpPr txBox="1"/>
          <p:nvPr/>
        </p:nvSpPr>
        <p:spPr>
          <a:xfrm>
            <a:off x="8021154" y="3726412"/>
            <a:ext cx="381000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smtClean="0"/>
              <a:t>0</a:t>
            </a:r>
          </a:p>
          <a:p>
            <a:endParaRPr lang="en-US" sz="2500" dirty="0"/>
          </a:p>
          <a:p>
            <a:r>
              <a:rPr lang="en-US" sz="2500" dirty="0" smtClean="0"/>
              <a:t>1</a:t>
            </a:r>
          </a:p>
          <a:p>
            <a:endParaRPr lang="en-US" sz="2500" dirty="0"/>
          </a:p>
          <a:p>
            <a:r>
              <a:rPr lang="en-US" sz="2500" dirty="0" smtClean="0"/>
              <a:t>2</a:t>
            </a:r>
            <a:endParaRPr lang="bg-BG" sz="2500" dirty="0"/>
          </a:p>
        </p:txBody>
      </p:sp>
      <p:sp>
        <p:nvSpPr>
          <p:cNvPr id="11" name="AutoShape 23"/>
          <p:cNvSpPr>
            <a:spLocks noChangeArrowheads="1"/>
          </p:cNvSpPr>
          <p:nvPr/>
        </p:nvSpPr>
        <p:spPr bwMode="auto">
          <a:xfrm>
            <a:off x="3981085" y="4304528"/>
            <a:ext cx="3070504" cy="1437820"/>
          </a:xfrm>
          <a:prstGeom prst="wedgeRoundRectCallout">
            <a:avLst>
              <a:gd name="adj1" fmla="val 82467"/>
              <a:gd name="adj2" fmla="val -54926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dirty="0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One main array whose elements are arrays</a:t>
            </a:r>
            <a:endParaRPr lang="bg-BG" sz="2800" dirty="0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1726391"/>
              </p:ext>
            </p:extLst>
          </p:nvPr>
        </p:nvGraphicFramePr>
        <p:xfrm>
          <a:off x="8456612" y="3697742"/>
          <a:ext cx="2133600" cy="20732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1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1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11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91092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4</a:t>
                      </a:r>
                      <a:endParaRPr lang="bg-BG" sz="2800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6</a:t>
                      </a:r>
                      <a:endParaRPr lang="bg-BG" sz="2800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3</a:t>
                      </a:r>
                      <a:endParaRPr lang="bg-BG" sz="2800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1092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2</a:t>
                      </a:r>
                      <a:endParaRPr lang="bg-BG" sz="2800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</a:t>
                      </a:r>
                      <a:endParaRPr lang="bg-BG" sz="2800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2</a:t>
                      </a:r>
                      <a:endParaRPr lang="bg-BG" sz="2800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1092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6</a:t>
                      </a:r>
                      <a:endParaRPr lang="bg-BG" sz="2800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7</a:t>
                      </a:r>
                      <a:endParaRPr lang="bg-BG" sz="2800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9</a:t>
                      </a:r>
                      <a:endParaRPr lang="bg-BG" sz="2800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3" name="Oval 12"/>
          <p:cNvSpPr/>
          <p:nvPr/>
        </p:nvSpPr>
        <p:spPr>
          <a:xfrm>
            <a:off x="9800916" y="3676525"/>
            <a:ext cx="776095" cy="762000"/>
          </a:xfrm>
          <a:prstGeom prst="ellipse">
            <a:avLst/>
          </a:prstGeom>
          <a:solidFill>
            <a:schemeClr val="tx1">
              <a:lumMod val="75000"/>
              <a:alpha val="25000"/>
            </a:schemeClr>
          </a:solidFill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122835663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570" name="Rectangle 2"/>
          <p:cNvSpPr>
            <a:spLocks noGrp="1" noChangeArrowheads="1"/>
          </p:cNvSpPr>
          <p:nvPr>
            <p:ph type="title"/>
          </p:nvPr>
        </p:nvSpPr>
        <p:spPr>
          <a:xfrm>
            <a:off x="227012" y="0"/>
            <a:ext cx="9525000" cy="1066800"/>
          </a:xfrm>
        </p:spPr>
        <p:txBody>
          <a:bodyPr>
            <a:normAutofit/>
          </a:bodyPr>
          <a:lstStyle/>
          <a:p>
            <a:r>
              <a:rPr lang="en-US" sz="3600" smtClean="0"/>
              <a:t>Declaring and Creating Multidimensional Arrays</a:t>
            </a:r>
            <a:endParaRPr lang="bg-BG" sz="3600" dirty="0"/>
          </a:p>
        </p:txBody>
      </p:sp>
      <p:sp>
        <p:nvSpPr>
          <p:cNvPr id="493571" name="Rectangle 3"/>
          <p:cNvSpPr>
            <a:spLocks noGrp="1" noChangeArrowheads="1"/>
          </p:cNvSpPr>
          <p:nvPr>
            <p:ph idx="1"/>
          </p:nvPr>
        </p:nvSpPr>
        <p:spPr>
          <a:xfrm>
            <a:off x="303212" y="1066800"/>
            <a:ext cx="10134600" cy="5410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Declaring multidimensional arrays:</a:t>
            </a:r>
          </a:p>
          <a:p>
            <a:pPr>
              <a:lnSpc>
                <a:spcPct val="100000"/>
              </a:lnSpc>
            </a:pPr>
            <a:endParaRPr lang="en-US" dirty="0" smtClean="0"/>
          </a:p>
          <a:p>
            <a:pPr>
              <a:lnSpc>
                <a:spcPct val="100000"/>
              </a:lnSpc>
            </a:pPr>
            <a:endParaRPr lang="en-US" sz="3000" dirty="0" smtClean="0"/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dirty="0" smtClean="0"/>
              <a:t>Creating a multidimensional array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Use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new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keyword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Must specify the size of each dimension</a:t>
            </a:r>
            <a:endParaRPr lang="en-US" dirty="0"/>
          </a:p>
        </p:txBody>
      </p:sp>
      <p:sp>
        <p:nvSpPr>
          <p:cNvPr id="493572" name="Rectangle 4"/>
          <p:cNvSpPr>
            <a:spLocks noChangeArrowheads="1"/>
          </p:cNvSpPr>
          <p:nvPr/>
        </p:nvSpPr>
        <p:spPr bwMode="auto">
          <a:xfrm>
            <a:off x="760413" y="1752600"/>
            <a:ext cx="7777163" cy="120956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int[,]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intMatrix;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float[,]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floatMatrix;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string[,,]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strCube;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93573" name="Rectangle 5"/>
          <p:cNvSpPr>
            <a:spLocks noChangeArrowheads="1"/>
          </p:cNvSpPr>
          <p:nvPr/>
        </p:nvSpPr>
        <p:spPr bwMode="auto">
          <a:xfrm>
            <a:off x="760413" y="5181600"/>
            <a:ext cx="7777163" cy="120956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int[,]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intMatrix = new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int[3, 4];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float[,]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floatMatrix = new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float[8, 2];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string[,,]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stringCube = new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string[5, 5, 5];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028926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5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5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5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357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706" name="Rectangle 2"/>
          <p:cNvSpPr>
            <a:spLocks noGrp="1" noChangeArrowheads="1"/>
          </p:cNvSpPr>
          <p:nvPr>
            <p:ph type="title"/>
          </p:nvPr>
        </p:nvSpPr>
        <p:spPr>
          <a:xfrm>
            <a:off x="303212" y="0"/>
            <a:ext cx="9372600" cy="1066800"/>
          </a:xfrm>
        </p:spPr>
        <p:txBody>
          <a:bodyPr>
            <a:noAutofit/>
          </a:bodyPr>
          <a:lstStyle/>
          <a:p>
            <a:r>
              <a:rPr lang="en-US" smtClean="0"/>
              <a:t>Initializing Multidimensional Arrays</a:t>
            </a:r>
            <a:endParaRPr lang="bg-BG" dirty="0"/>
          </a:p>
        </p:txBody>
      </p:sp>
      <p:sp>
        <p:nvSpPr>
          <p:cNvPr id="584707" name="Rectangle 3"/>
          <p:cNvSpPr>
            <a:spLocks noGrp="1" noChangeArrowheads="1"/>
          </p:cNvSpPr>
          <p:nvPr>
            <p:ph idx="1"/>
          </p:nvPr>
        </p:nvSpPr>
        <p:spPr>
          <a:xfrm>
            <a:off x="303212" y="1066800"/>
            <a:ext cx="10039350" cy="545941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Initializing with values multidimensional array:</a:t>
            </a:r>
          </a:p>
          <a:p>
            <a:pPr lvl="1">
              <a:lnSpc>
                <a:spcPct val="100000"/>
              </a:lnSpc>
            </a:pPr>
            <a:endParaRPr lang="en-US" dirty="0" smtClean="0"/>
          </a:p>
          <a:p>
            <a:pPr lvl="1">
              <a:lnSpc>
                <a:spcPct val="100000"/>
              </a:lnSpc>
            </a:pPr>
            <a:endParaRPr lang="en-US" dirty="0" smtClean="0"/>
          </a:p>
          <a:p>
            <a:pPr lvl="1">
              <a:lnSpc>
                <a:spcPct val="100000"/>
              </a:lnSpc>
            </a:pPr>
            <a:endParaRPr lang="en-US" dirty="0" smtClean="0"/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dirty="0" smtClean="0"/>
              <a:t>Matrices are represented by a list of rows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Rows consist of list of values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The first dimension comes first, the second comes next (inside the first)</a:t>
            </a:r>
            <a:endParaRPr lang="en-US" dirty="0"/>
          </a:p>
        </p:txBody>
      </p:sp>
      <p:sp>
        <p:nvSpPr>
          <p:cNvPr id="584710" name="Rectangle 6"/>
          <p:cNvSpPr>
            <a:spLocks noChangeArrowheads="1"/>
          </p:cNvSpPr>
          <p:nvPr/>
        </p:nvSpPr>
        <p:spPr bwMode="auto">
          <a:xfrm>
            <a:off x="684212" y="1752600"/>
            <a:ext cx="10439400" cy="178510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int[,]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matrix =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{1, 2, 3, 4}, // row 0 values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{5, 6, 7, 8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 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row 1 values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};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07801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7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7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7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154" name="Rectangle 2"/>
          <p:cNvSpPr>
            <a:spLocks noGrp="1" noChangeArrowheads="1"/>
          </p:cNvSpPr>
          <p:nvPr>
            <p:ph type="title"/>
          </p:nvPr>
        </p:nvSpPr>
        <p:spPr>
          <a:xfrm>
            <a:off x="188815" y="40341"/>
            <a:ext cx="9715597" cy="1110780"/>
          </a:xfrm>
        </p:spPr>
        <p:txBody>
          <a:bodyPr>
            <a:noAutofit/>
          </a:bodyPr>
          <a:lstStyle/>
          <a:p>
            <a:r>
              <a:rPr lang="en-US" dirty="0" smtClean="0"/>
              <a:t>Accessing Elements</a:t>
            </a:r>
            <a:endParaRPr lang="bg-BG" dirty="0"/>
          </a:p>
        </p:txBody>
      </p:sp>
      <p:sp>
        <p:nvSpPr>
          <p:cNvPr id="56115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Accessing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N</a:t>
            </a:r>
            <a:r>
              <a:rPr lang="en-US" dirty="0" smtClean="0"/>
              <a:t>-dimensional array element:</a:t>
            </a:r>
          </a:p>
          <a:p>
            <a:pPr>
              <a:lnSpc>
                <a:spcPct val="100000"/>
              </a:lnSpc>
            </a:pPr>
            <a:endParaRPr lang="en-US" dirty="0" smtClean="0"/>
          </a:p>
          <a:p>
            <a:pPr>
              <a:lnSpc>
                <a:spcPct val="100000"/>
              </a:lnSpc>
            </a:pPr>
            <a:r>
              <a:rPr lang="en-US" dirty="0" smtClean="0"/>
              <a:t>Getting element value example:</a:t>
            </a:r>
          </a:p>
          <a:p>
            <a:pPr>
              <a:lnSpc>
                <a:spcPct val="100000"/>
              </a:lnSpc>
            </a:pPr>
            <a:endParaRPr lang="en-US" dirty="0" smtClean="0"/>
          </a:p>
          <a:p>
            <a:pPr>
              <a:lnSpc>
                <a:spcPct val="100000"/>
              </a:lnSpc>
              <a:spcBef>
                <a:spcPts val="2400"/>
              </a:spcBef>
            </a:pPr>
            <a:r>
              <a:rPr lang="en-US" dirty="0" smtClean="0"/>
              <a:t>Setting element value example:</a:t>
            </a:r>
            <a:endParaRPr lang="en-US" dirty="0"/>
          </a:p>
        </p:txBody>
      </p:sp>
      <p:sp>
        <p:nvSpPr>
          <p:cNvPr id="561156" name="Rectangle 4"/>
          <p:cNvSpPr>
            <a:spLocks noChangeArrowheads="1"/>
          </p:cNvSpPr>
          <p:nvPr/>
        </p:nvSpPr>
        <p:spPr bwMode="auto">
          <a:xfrm>
            <a:off x="684212" y="1848479"/>
            <a:ext cx="10515600" cy="43088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nDimensionalArray[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index</a:t>
            </a:r>
            <a:r>
              <a:rPr lang="en-US" sz="2200" b="1" baseline="-250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… , index</a:t>
            </a:r>
            <a:r>
              <a:rPr lang="en-US" sz="2200" b="1" baseline="-250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</a:t>
            </a:r>
          </a:p>
        </p:txBody>
      </p:sp>
      <p:sp>
        <p:nvSpPr>
          <p:cNvPr id="561159" name="Rectangle 7"/>
          <p:cNvSpPr>
            <a:spLocks noChangeArrowheads="1"/>
          </p:cNvSpPr>
          <p:nvPr/>
        </p:nvSpPr>
        <p:spPr bwMode="auto">
          <a:xfrm>
            <a:off x="684212" y="3225673"/>
            <a:ext cx="10515600" cy="76944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int[,]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array =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{{1, 2}, {3, 4}}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element11 = array[1, 1]; // element11 = 4</a:t>
            </a:r>
          </a:p>
        </p:txBody>
      </p:sp>
      <p:sp>
        <p:nvSpPr>
          <p:cNvPr id="561160" name="Rectangle 8"/>
          <p:cNvSpPr>
            <a:spLocks noChangeArrowheads="1"/>
          </p:cNvSpPr>
          <p:nvPr/>
        </p:nvSpPr>
        <p:spPr bwMode="auto">
          <a:xfrm>
            <a:off x="684211" y="4852399"/>
            <a:ext cx="10515601" cy="144655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int[,] array = new int[3, 4];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(int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row = 0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row &lt; array.GetLength(0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 row++)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for (int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 = 0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 &lt; array.GetLength(1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 col++)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array[row, col] = row + col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731737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1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1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1159" grpId="0" animBg="1"/>
      <p:bldP spid="561160" grpId="0" animBg="1"/>
    </p:bld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0</TotalTime>
  <Words>1605</Words>
  <Application>Microsoft Office PowerPoint</Application>
  <PresentationFormat>Custom</PresentationFormat>
  <Paragraphs>314</Paragraphs>
  <Slides>29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Arial</vt:lpstr>
      <vt:lpstr>Calibri</vt:lpstr>
      <vt:lpstr>Consolas</vt:lpstr>
      <vt:lpstr>Wingdings</vt:lpstr>
      <vt:lpstr>Wingdings 2</vt:lpstr>
      <vt:lpstr>SoftUni 16x9</vt:lpstr>
      <vt:lpstr>Multidimensional Arrays</vt:lpstr>
      <vt:lpstr>Table of Contents</vt:lpstr>
      <vt:lpstr>Questions</vt:lpstr>
      <vt:lpstr>Multidimensional Arrays </vt:lpstr>
      <vt:lpstr>What is Multidimensional Array?</vt:lpstr>
      <vt:lpstr>What is Multidimensional Array?</vt:lpstr>
      <vt:lpstr>Declaring and Creating Multidimensional Arrays</vt:lpstr>
      <vt:lpstr>Initializing Multidimensional Arrays</vt:lpstr>
      <vt:lpstr>Accessing Elements</vt:lpstr>
      <vt:lpstr>Printing Matrix – Example</vt:lpstr>
      <vt:lpstr>Problem: Sum of All Elements of Matrix</vt:lpstr>
      <vt:lpstr>Solution: Sum of All elements of Matrix </vt:lpstr>
      <vt:lpstr>Problem: Find Specific Square in Matrix</vt:lpstr>
      <vt:lpstr>Solution: Find Specific Square in Matrix</vt:lpstr>
      <vt:lpstr>Exercises in Class</vt:lpstr>
      <vt:lpstr>Jagged Arrays</vt:lpstr>
      <vt:lpstr>Jagged Arrays</vt:lpstr>
      <vt:lpstr>Filling a Jagged Array</vt:lpstr>
      <vt:lpstr>Problem: Group Numbers</vt:lpstr>
      <vt:lpstr>Solution: Group Numbers</vt:lpstr>
      <vt:lpstr>Solution: Group Numbers (2)</vt:lpstr>
      <vt:lpstr>Problem: Pascal Triangle</vt:lpstr>
      <vt:lpstr>Solution: Pascal Triangle</vt:lpstr>
      <vt:lpstr>Solution: Pascal Triangle (2)</vt:lpstr>
      <vt:lpstr>Exercises in Class</vt:lpstr>
      <vt:lpstr>Summary</vt:lpstr>
      <vt:lpstr>Sets and Dictionaries</vt:lpstr>
      <vt:lpstr>License</vt:lpstr>
      <vt:lpstr>Free Trainings @ Software University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Course Introduction</dc:title>
  <dc:subject>C# Advanced Course</dc:subject>
  <dc:creator/>
  <cp:keywords>C#, programming, course, SoftUni, Software University</cp:keywords>
  <dc:description>https://softuni.bg/courses/advanced-csharp/</dc:description>
  <cp:lastModifiedBy/>
  <cp:revision>1</cp:revision>
  <dcterms:created xsi:type="dcterms:W3CDTF">2014-01-02T17:00:34Z</dcterms:created>
  <dcterms:modified xsi:type="dcterms:W3CDTF">2017-05-30T12:42:33Z</dcterms:modified>
  <cp:category>programming, software engineering, quality code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